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874" r:id="rId2"/>
    <p:sldId id="912" r:id="rId3"/>
    <p:sldId id="971" r:id="rId4"/>
    <p:sldId id="922" r:id="rId5"/>
    <p:sldId id="923" r:id="rId6"/>
    <p:sldId id="924" r:id="rId7"/>
    <p:sldId id="978" r:id="rId8"/>
    <p:sldId id="925" r:id="rId9"/>
    <p:sldId id="926" r:id="rId10"/>
    <p:sldId id="927" r:id="rId11"/>
    <p:sldId id="964" r:id="rId12"/>
    <p:sldId id="969" r:id="rId13"/>
    <p:sldId id="970" r:id="rId14"/>
    <p:sldId id="973" r:id="rId15"/>
    <p:sldId id="974" r:id="rId16"/>
    <p:sldId id="966" r:id="rId17"/>
    <p:sldId id="928" r:id="rId18"/>
    <p:sldId id="929" r:id="rId19"/>
    <p:sldId id="930" r:id="rId20"/>
    <p:sldId id="931" r:id="rId21"/>
    <p:sldId id="932" r:id="rId22"/>
    <p:sldId id="933" r:id="rId23"/>
    <p:sldId id="972" r:id="rId24"/>
    <p:sldId id="935" r:id="rId25"/>
    <p:sldId id="967" r:id="rId26"/>
    <p:sldId id="968" r:id="rId27"/>
    <p:sldId id="979" r:id="rId28"/>
    <p:sldId id="980" r:id="rId29"/>
    <p:sldId id="965" r:id="rId30"/>
    <p:sldId id="940" r:id="rId31"/>
    <p:sldId id="941" r:id="rId32"/>
    <p:sldId id="976" r:id="rId33"/>
    <p:sldId id="977" r:id="rId34"/>
    <p:sldId id="950" r:id="rId35"/>
    <p:sldId id="975" r:id="rId36"/>
    <p:sldId id="951" r:id="rId37"/>
    <p:sldId id="952" r:id="rId38"/>
    <p:sldId id="953" r:id="rId39"/>
    <p:sldId id="954" r:id="rId40"/>
    <p:sldId id="956" r:id="rId41"/>
    <p:sldId id="957" r:id="rId42"/>
    <p:sldId id="958" r:id="rId43"/>
    <p:sldId id="963" r:id="rId4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a" initials="1" lastIdx="61" clrIdx="0"/>
  <p:cmAuthor id="1" name="Ильин МО" initials="ИМ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00"/>
    <a:srgbClr val="0066FF"/>
    <a:srgbClr val="FF5050"/>
    <a:srgbClr val="339966"/>
    <a:srgbClr val="006600"/>
    <a:srgbClr val="FF7C80"/>
    <a:srgbClr val="C4D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667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8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3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8.wmf"/><Relationship Id="rId1" Type="http://schemas.openxmlformats.org/officeDocument/2006/relationships/image" Target="../media/image26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5569" tIns="47785" rIns="95569" bIns="47785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5569" tIns="47785" rIns="95569" bIns="47785" rtlCol="0"/>
          <a:lstStyle>
            <a:lvl1pPr algn="r">
              <a:defRPr sz="1300"/>
            </a:lvl1pPr>
          </a:lstStyle>
          <a:p>
            <a:fld id="{5C4C6794-D013-4EF5-AFAF-7CC8688113BD}" type="datetimeFigureOut">
              <a:rPr lang="ru-RU" smtClean="0"/>
              <a:pPr/>
              <a:t>05.10.2017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9" tIns="47785" rIns="95569" bIns="4778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69" tIns="47785" rIns="95569" bIns="4778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5569" tIns="47785" rIns="95569" bIns="47785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5569" tIns="47785" rIns="95569" bIns="47785" rtlCol="0" anchor="b"/>
          <a:lstStyle>
            <a:lvl1pPr algn="r">
              <a:defRPr sz="1300"/>
            </a:lvl1pPr>
          </a:lstStyle>
          <a:p>
            <a:fld id="{C037970B-F608-4EE3-A50F-EF6DC42D17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72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70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14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486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711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905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540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18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26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14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57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80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727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818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661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970B-F608-4EE3-A50F-EF6DC42D17EE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92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F3199-62D6-4BC8-A920-DE92AE7728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7DC11-F992-4A71-A5BE-34D36BC1F4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A1FFB-BE8F-470D-9B75-A02F91C7E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C18E8-D67C-493D-97D2-B4CA21C163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28344-5389-4CE3-A1E2-5EAC7F909D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D81C-4057-497E-83B2-80BB147EAB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2B6A-9634-4B79-81FD-E741B0BA3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08BA-5D30-493E-A491-9C46BBBB2C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6CA7D-3397-4467-9BDB-DDFA3449D8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5839-58B3-430F-8C28-3E1D084F0B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B363-E902-4561-96C8-9D00538443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E739DFD-F524-4B04-B3A9-0F122877C6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6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6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9.wmf"/><Relationship Id="rId3" Type="http://schemas.openxmlformats.org/officeDocument/2006/relationships/image" Target="../media/image6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8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5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6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6.png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6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4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5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8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5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61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3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6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7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9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72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6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3" Type="http://schemas.openxmlformats.org/officeDocument/2006/relationships/image" Target="../media/image6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D7F37F2C-BDC9-4584-B74F-7B1E8F543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71744"/>
            <a:ext cx="9144000" cy="82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kern="0" dirty="0" smtClean="0">
                <a:solidFill>
                  <a:srgbClr val="0070C0"/>
                </a:solidFill>
                <a:latin typeface="Georgia" pitchFamily="18" charset="0"/>
                <a:cs typeface="Calibri" pitchFamily="34" charset="0"/>
              </a:rPr>
              <a:t>Разбор задач для подготовки                            к квалификационному экзамену по направлению </a:t>
            </a:r>
          </a:p>
          <a:p>
            <a:pPr eaLnBrk="1" hangingPunct="1"/>
            <a:r>
              <a:rPr lang="ru-RU" sz="3200" b="1" kern="0" dirty="0" smtClean="0">
                <a:solidFill>
                  <a:srgbClr val="0070C0"/>
                </a:solidFill>
                <a:latin typeface="Georgia" pitchFamily="18" charset="0"/>
                <a:cs typeface="Calibri" pitchFamily="34" charset="0"/>
              </a:rPr>
              <a:t>«Оценка движимого имущества»</a:t>
            </a:r>
            <a:endParaRPr lang="en-US" sz="3200" b="1" kern="0" dirty="0" smtClean="0">
              <a:solidFill>
                <a:srgbClr val="0070C0"/>
              </a:solidFill>
              <a:latin typeface="Georgia" pitchFamily="18" charset="0"/>
              <a:cs typeface="Calibri" pitchFamily="34" charset="0"/>
            </a:endParaRPr>
          </a:p>
          <a:p>
            <a:pPr eaLnBrk="1" hangingPunct="1"/>
            <a:endParaRPr lang="en-US" sz="3200" b="1" kern="0" dirty="0" smtClean="0">
              <a:solidFill>
                <a:srgbClr val="0070C0"/>
              </a:solidFill>
              <a:latin typeface="Georgia" pitchFamily="18" charset="0"/>
              <a:cs typeface="Calibri" pitchFamily="34" charset="0"/>
            </a:endParaRPr>
          </a:p>
          <a:p>
            <a:pPr eaLnBrk="1" hangingPunct="1"/>
            <a:endParaRPr lang="ru-RU" sz="3200" b="1" kern="0" dirty="0">
              <a:solidFill>
                <a:srgbClr val="0070C0"/>
              </a:solidFill>
              <a:latin typeface="Georgia" pitchFamily="18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000504"/>
            <a:ext cx="471487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1400" b="1" kern="0" dirty="0" smtClean="0">
                <a:latin typeface="Georgia" pitchFamily="18" charset="0"/>
                <a:ea typeface="+mj-ea"/>
                <a:cs typeface="Calibri" pitchFamily="34" charset="0"/>
              </a:rPr>
              <a:t>Разработчик:</a:t>
            </a:r>
          </a:p>
          <a:p>
            <a:pPr eaLnBrk="1" hangingPunct="1"/>
            <a:r>
              <a:rPr lang="ru-RU" sz="1400" b="1" kern="0" dirty="0" smtClean="0">
                <a:latin typeface="Georgia" pitchFamily="18" charset="0"/>
                <a:ea typeface="+mj-ea"/>
                <a:cs typeface="Calibri" pitchFamily="34" charset="0"/>
              </a:rPr>
              <a:t>Эксперт Ассоциации                                                   «СРОО «Экспертный совет»,</a:t>
            </a:r>
          </a:p>
          <a:p>
            <a:pPr eaLnBrk="1" hangingPunct="1"/>
            <a:r>
              <a:rPr lang="ru-RU" sz="1400" b="1" kern="0" dirty="0" smtClean="0">
                <a:latin typeface="Georgia" pitchFamily="18" charset="0"/>
                <a:ea typeface="+mj-ea"/>
                <a:cs typeface="Calibri" pitchFamily="34" charset="0"/>
              </a:rPr>
              <a:t>специалист-оценщик </a:t>
            </a:r>
          </a:p>
          <a:p>
            <a:pPr eaLnBrk="1" hangingPunct="1"/>
            <a:r>
              <a:rPr lang="ru-RU" sz="1400" b="1" kern="0" dirty="0" smtClean="0">
                <a:latin typeface="Georgia" pitchFamily="18" charset="0"/>
                <a:ea typeface="+mj-ea"/>
                <a:cs typeface="Calibri" pitchFamily="34" charset="0"/>
              </a:rPr>
              <a:t>ООО ЭПГ «ЮНИКА-С»,</a:t>
            </a:r>
          </a:p>
          <a:p>
            <a:pPr eaLnBrk="1" hangingPunct="1"/>
            <a:r>
              <a:rPr lang="ru-RU" sz="1400" b="1" kern="0" dirty="0" smtClean="0">
                <a:latin typeface="Georgia" pitchFamily="18" charset="0"/>
                <a:cs typeface="Calibri" pitchFamily="34" charset="0"/>
              </a:rPr>
              <a:t>ст. преп. кафедры                                                       «Кадастр недвижимости,  </a:t>
            </a:r>
          </a:p>
          <a:p>
            <a:pPr eaLnBrk="1" hangingPunct="1"/>
            <a:r>
              <a:rPr lang="ru-RU" sz="1400" b="1" kern="0" dirty="0" smtClean="0">
                <a:latin typeface="Georgia" pitchFamily="18" charset="0"/>
                <a:cs typeface="Calibri" pitchFamily="34" charset="0"/>
              </a:rPr>
              <a:t>землеустройства и геодезии»  ВГТУ</a:t>
            </a:r>
          </a:p>
          <a:p>
            <a:pPr eaLnBrk="1" hangingPunct="1"/>
            <a:endParaRPr lang="en-US" sz="1400" b="1" kern="0" dirty="0" smtClean="0">
              <a:latin typeface="Georgia" pitchFamily="18" charset="0"/>
              <a:ea typeface="+mj-ea"/>
              <a:cs typeface="Calibri" pitchFamily="34" charset="0"/>
            </a:endParaRPr>
          </a:p>
          <a:p>
            <a:pPr eaLnBrk="1" hangingPunct="1"/>
            <a:r>
              <a:rPr lang="ru-RU" sz="2000" b="1" kern="0" dirty="0" smtClean="0">
                <a:latin typeface="Georgia" pitchFamily="18" charset="0"/>
                <a:ea typeface="+mj-ea"/>
                <a:cs typeface="Calibri" pitchFamily="34" charset="0"/>
              </a:rPr>
              <a:t>Минаева Ирина Ивановна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6" y="4071942"/>
            <a:ext cx="936301" cy="301402"/>
          </a:xfrm>
          <a:prstGeom prst="rect">
            <a:avLst/>
          </a:prstGeom>
        </p:spPr>
      </p:pic>
      <p:pic>
        <p:nvPicPr>
          <p:cNvPr id="29698" name="Picture 2" descr="http://edu.vgasu.vrn.ru/pics/vgtu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5286388"/>
            <a:ext cx="433389" cy="428628"/>
          </a:xfrm>
          <a:prstGeom prst="rect">
            <a:avLst/>
          </a:prstGeom>
          <a:noFill/>
        </p:spPr>
      </p:pic>
      <p:pic>
        <p:nvPicPr>
          <p:cNvPr id="29700" name="Picture 4" descr="&amp;YUcy;&amp;ncy;&amp;icy;&amp;kcy;&amp;a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572008"/>
            <a:ext cx="785818" cy="502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406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3) Корректировка на торг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4) Корректировка на разницу в износах двигателей: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5)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6858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№5 (5.2.8)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357159" y="3143249"/>
          <a:ext cx="5572163" cy="47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4" imgW="2501640" imgH="228600" progId="Equation.DSMT4">
                  <p:embed/>
                </p:oleObj>
              </mc:Choice>
              <mc:Fallback>
                <p:oleObj name="Equation" r:id="rId4" imgW="2501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9" y="3143249"/>
                        <a:ext cx="5572163" cy="47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720" y="5000636"/>
            <a:ext cx="85011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Рыночная стоимость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четырехдвигательного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самолета 19,74 млн.руб.</a:t>
            </a:r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357158" y="2214554"/>
          <a:ext cx="4071966" cy="454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6" imgW="1917360" imgH="228600" progId="Equation.DSMT4">
                  <p:embed/>
                </p:oleObj>
              </mc:Choice>
              <mc:Fallback>
                <p:oleObj name="Equation" r:id="rId6" imgW="19173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214554"/>
                        <a:ext cx="4071966" cy="454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642910" y="3643314"/>
          <a:ext cx="2143140" cy="80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8" imgW="1079280" imgH="431640" progId="Equation.DSMT4">
                  <p:embed/>
                </p:oleObj>
              </mc:Choice>
              <mc:Fallback>
                <p:oleObj name="Equation" r:id="rId8" imgW="107928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643314"/>
                        <a:ext cx="2143140" cy="804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357158" y="4357694"/>
          <a:ext cx="5572164" cy="483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Equation" r:id="rId10" imgW="2476440" imgH="228600" progId="Equation.DSMT4">
                  <p:embed/>
                </p:oleObj>
              </mc:Choice>
              <mc:Fallback>
                <p:oleObj name="Equation" r:id="rId10" imgW="247644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357694"/>
                        <a:ext cx="5572164" cy="4834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661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Определить физический износ, если известно, что: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-возраст - 12 лет;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нормативный срок службы- 15 лет;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- 3 года назад износ определили в 30%;</a:t>
            </a:r>
          </a:p>
          <a:p>
            <a:pPr lvl="0"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износ начисляется линейно.</a:t>
            </a: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3)</a:t>
            </a:r>
          </a:p>
          <a:p>
            <a:pPr lvl="0"/>
            <a:endParaRPr lang="ru-RU" sz="16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Физический износ составит 50%.</a:t>
            </a: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№6 (5.2.10)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642910" y="4214818"/>
          <a:ext cx="5643602" cy="814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3" name="Equation" r:id="rId4" imgW="2730240" imgH="393480" progId="Equation.DSMT4">
                  <p:embed/>
                </p:oleObj>
              </mc:Choice>
              <mc:Fallback>
                <p:oleObj name="Equation" r:id="rId4" imgW="2730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214818"/>
                        <a:ext cx="5643602" cy="814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714349" y="3643314"/>
          <a:ext cx="2071702" cy="51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4" name="Equation" r:id="rId6" imgW="965160" imgH="241200" progId="Equation.DSMT4">
                  <p:embed/>
                </p:oleObj>
              </mc:Choice>
              <mc:Fallback>
                <p:oleObj name="Equation" r:id="rId6" imgW="96516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9" y="3643314"/>
                        <a:ext cx="2071702" cy="51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642910" y="5000636"/>
          <a:ext cx="6000792" cy="50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5" name="Equation" r:id="rId8" imgW="2882880" imgH="241200" progId="Equation.DSMT4">
                  <p:embed/>
                </p:oleObj>
              </mc:Choice>
              <mc:Fallback>
                <p:oleObj name="Equation" r:id="rId8" imgW="28828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000636"/>
                        <a:ext cx="6000792" cy="50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671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Оценщик методом индексации первоначальной стоимости определил затраты на воспроизводство без учета износов в размере 20 млн.руб. Нормативный срок службы линии 20 лет. Хронологический возраст 6 лет. Эффективный возраст 8 лет. В ходе анализа Оценщик выявил, что новые аналогичные линии сейчас продаются по 19 000 000 руб., кроме того, они выполнены по новым технологиям из-за чего их производительность на 5% выше. В рамках доходного подхода к оценке рыночная стоимость всех операционных активов предприятия определена в размере 2 млрд.руб. По затратному подходу к оценке рыночная стоимость всех специализированных операционных активов составляет 2,5 млрд.руб. Рыночная стоимость неспециализированных операционных активов составляет 150 млн.руб. Рыночная стоимость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неоперационных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активов 50 млн.руб. Определить рыночную стоимость линии.</a:t>
            </a: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№7 (5.2.12)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661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3)</a:t>
            </a:r>
          </a:p>
          <a:p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4)</a:t>
            </a:r>
          </a:p>
          <a:p>
            <a:pPr lvl="0"/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 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Рыночная стоимость линии 8 млн. руб.</a:t>
            </a:r>
          </a:p>
          <a:p>
            <a:pPr lvl="0"/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№7 (5.2.12)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714348" y="2357430"/>
          <a:ext cx="31908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7" name="Equation" r:id="rId4" imgW="1384200" imgH="393480" progId="Equation.DSMT4">
                  <p:embed/>
                </p:oleObj>
              </mc:Choice>
              <mc:Fallback>
                <p:oleObj name="Equation" r:id="rId4" imgW="13842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357430"/>
                        <a:ext cx="319087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571472" y="1785926"/>
          <a:ext cx="6735760" cy="613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Equation" r:id="rId6" imgW="2654280" imgH="241200" progId="Equation.DSMT4">
                  <p:embed/>
                </p:oleObj>
              </mc:Choice>
              <mc:Fallback>
                <p:oleObj name="Equation" r:id="rId6" imgW="26542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785926"/>
                        <a:ext cx="6735760" cy="613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642910" y="3214686"/>
          <a:ext cx="661670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9" name="Equation" r:id="rId8" imgW="2869920" imgH="431640" progId="Equation.DSMT4">
                  <p:embed/>
                </p:oleObj>
              </mc:Choice>
              <mc:Fallback>
                <p:oleObj name="Equation" r:id="rId8" imgW="286992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214686"/>
                        <a:ext cx="6616700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ChangeAspect="1"/>
          </p:cNvGraphicFramePr>
          <p:nvPr/>
        </p:nvGraphicFramePr>
        <p:xfrm>
          <a:off x="642910" y="4071942"/>
          <a:ext cx="600075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0" name="Equation" r:id="rId10" imgW="2603160" imgH="469800" progId="Equation.DSMT4">
                  <p:embed/>
                </p:oleObj>
              </mc:Choice>
              <mc:Fallback>
                <p:oleObj name="Equation" r:id="rId10" imgW="26031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71942"/>
                        <a:ext cx="6000750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6" name="Object 8"/>
          <p:cNvGraphicFramePr>
            <a:graphicFrameLocks noChangeAspect="1"/>
          </p:cNvGraphicFramePr>
          <p:nvPr/>
        </p:nvGraphicFramePr>
        <p:xfrm>
          <a:off x="714348" y="5143512"/>
          <a:ext cx="8058175" cy="522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1" name="Equation" r:id="rId12" imgW="3530520" imgH="228600" progId="Equation.DSMT4">
                  <p:embed/>
                </p:oleObj>
              </mc:Choice>
              <mc:Fallback>
                <p:oleObj name="Equation" r:id="rId12" imgW="35305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5143512"/>
                        <a:ext cx="8058175" cy="522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726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На дату оценки стоимость реактора объемом 10 м3 составляет 100 000 руб. Объемом 17,5 м3 - 150 000 руб. Затраты на доставку и монтаж 40% от стоимости нового. Ускоренная доставка 20 000 руб. Стоимость срочного оформления 10% от стоимости нового. Возраст оцениваемого реактора 13 лет. Срок службы 30 лет. Оставшийся срок службы по данным технических экспертов 20 лет. Функциональное и внешнее устаревание принять равным 0%. Определить стоимость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смонтрированного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реактора объемом 15 м3</a:t>
            </a: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142976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№8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714348" y="4143380"/>
          <a:ext cx="3803650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7" name="Equation" r:id="rId5" imgW="2628720" imgH="1015920" progId="Equation.DSMT4">
                  <p:embed/>
                </p:oleObj>
              </mc:Choice>
              <mc:Fallback>
                <p:oleObj name="Equation" r:id="rId5" imgW="2628720" imgH="1015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4143380"/>
                        <a:ext cx="3803650" cy="1379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642910" y="5214950"/>
          <a:ext cx="37846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8" name="Equation" r:id="rId7" imgW="2184120" imgH="634680" progId="Equation.DSMT4">
                  <p:embed/>
                </p:oleObj>
              </mc:Choice>
              <mc:Fallback>
                <p:oleObj name="Equation" r:id="rId7" imgW="2184120" imgH="634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214950"/>
                        <a:ext cx="3784600" cy="114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642910" y="6000768"/>
          <a:ext cx="6402387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9" name="Equation" r:id="rId9" imgW="3695400" imgH="583920" progId="Equation.DSMT4">
                  <p:embed/>
                </p:oleObj>
              </mc:Choice>
              <mc:Fallback>
                <p:oleObj name="Equation" r:id="rId9" imgW="3695400" imgH="583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6000768"/>
                        <a:ext cx="6402387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58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3)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№8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642910" y="1857364"/>
          <a:ext cx="475456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1" name="Equation" r:id="rId5" imgW="2743200" imgH="431640" progId="Equation.DSMT4">
                  <p:embed/>
                </p:oleObj>
              </mc:Choice>
              <mc:Fallback>
                <p:oleObj name="Equation" r:id="rId5" imgW="27432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857364"/>
                        <a:ext cx="475456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5" name="Object 5"/>
          <p:cNvGraphicFramePr>
            <a:graphicFrameLocks noChangeAspect="1"/>
          </p:cNvGraphicFramePr>
          <p:nvPr/>
        </p:nvGraphicFramePr>
        <p:xfrm>
          <a:off x="571472" y="3214686"/>
          <a:ext cx="49974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2" name="Equation" r:id="rId7" imgW="2882880" imgH="583920" progId="Equation.DSMT4">
                  <p:embed/>
                </p:oleObj>
              </mc:Choice>
              <mc:Fallback>
                <p:oleObj name="Equation" r:id="rId7" imgW="2882880" imgH="5839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214686"/>
                        <a:ext cx="49974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6" name="Object 6"/>
          <p:cNvGraphicFramePr>
            <a:graphicFrameLocks noChangeAspect="1"/>
          </p:cNvGraphicFramePr>
          <p:nvPr/>
        </p:nvGraphicFramePr>
        <p:xfrm>
          <a:off x="571472" y="2500306"/>
          <a:ext cx="4679954" cy="690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3" name="Equation" r:id="rId9" imgW="2666880" imgH="393480" progId="Equation.DSMT4">
                  <p:embed/>
                </p:oleObj>
              </mc:Choice>
              <mc:Fallback>
                <p:oleObj name="Equation" r:id="rId9" imgW="26668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500306"/>
                        <a:ext cx="4679954" cy="6905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28596" y="4071942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Стоимость смонтированного реактора 125,2 тыс. руб.</a:t>
            </a:r>
            <a:endParaRPr lang="ru-RU" sz="20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77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Определить сравнительным подходом рыночную стоимость буксира, мощностью Р 1500. Износ у объекта оценки 70%, стоимость нового- 30 000 000 рублей. Оценщик анализом рынка со всеми корректировками на отличие определил, что 1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квт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 стоит 5 000 рублей.</a:t>
            </a: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Рыночная стоимость буксира 7,5 млн. руб.</a:t>
            </a:r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№9 (5.2.14)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89089" name="Object 1"/>
          <p:cNvGraphicFramePr>
            <a:graphicFrameLocks noChangeAspect="1"/>
          </p:cNvGraphicFramePr>
          <p:nvPr/>
        </p:nvGraphicFramePr>
        <p:xfrm>
          <a:off x="357158" y="3857628"/>
          <a:ext cx="43656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5" name="Equation" r:id="rId4" imgW="2145960" imgH="228600" progId="Equation.DSMT4">
                  <p:embed/>
                </p:oleObj>
              </mc:Choice>
              <mc:Fallback>
                <p:oleObj name="Equation" r:id="rId4" imgW="2145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857628"/>
                        <a:ext cx="43656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246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Определить рыночную стоимость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несмонтированного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емкостного оборудования без НДС по состоянию на июнь 2016 г. по приведённым аналогам. Характеристики оцениваемого объекта: 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- 1990 года выпуска;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в хорошем состоянии;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из углеродистой стали;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массой 8 т;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произведен в России.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Указанные далее аналоги считать равноценными. Аналоги демонтированы, продаются со склада. Величиной прочих затрат в целях данной задачи пренебречь.</a:t>
            </a: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071538" y="642918"/>
            <a:ext cx="750099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№10 (аналог 5.2.9)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175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Найденные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предложения на рынке: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358114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№10 (аналог 5.2.9)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2428868"/>
          <a:ext cx="7715304" cy="3254398"/>
        </p:xfrm>
        <a:graphic>
          <a:graphicData uri="http://schemas.openxmlformats.org/drawingml/2006/table">
            <a:tbl>
              <a:tblPr/>
              <a:tblGrid>
                <a:gridCol w="2571768"/>
                <a:gridCol w="2571768"/>
                <a:gridCol w="2571768"/>
              </a:tblGrid>
              <a:tr h="33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Аналог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Аналог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Дата предложения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Июнь 2016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Июнь 2016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Емкостное оборудование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Емкостное оборудование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Стоимость,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350 000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2 </a:t>
                      </a: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300 </a:t>
                      </a: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НДС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без </a:t>
                      </a: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НДС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 НДС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Год производства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2003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Состояние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хорошее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хорошее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Материал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Углер</a:t>
                      </a: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. сталь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Нержавеющая сталь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Масса, 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16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Страна производства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Россия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Россия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71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Корректировка на регион производства</a:t>
            </a:r>
            <a:endParaRPr lang="en-US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en-US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85786" y="642918"/>
            <a:ext cx="7643866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№10 (аналог 5.2.9)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2214554"/>
          <a:ext cx="4238625" cy="1174242"/>
        </p:xfrm>
        <a:graphic>
          <a:graphicData uri="http://schemas.openxmlformats.org/drawingml/2006/table">
            <a:tbl>
              <a:tblPr/>
              <a:tblGrid>
                <a:gridCol w="1727835"/>
                <a:gridCol w="2510790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Значение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Корректировка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(по отношению к региону «Россия»)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Россия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Азия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Европа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928794" y="3714752"/>
          <a:ext cx="5715040" cy="978535"/>
        </p:xfrm>
        <a:graphic>
          <a:graphicData uri="http://schemas.openxmlformats.org/drawingml/2006/table">
            <a:tbl>
              <a:tblPr/>
              <a:tblGrid>
                <a:gridCol w="2393121"/>
                <a:gridCol w="3321919"/>
              </a:tblGrid>
              <a:tr h="3571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Значение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Корректировка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(по отношению к состоянию «Хорошее»)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Удовлетворительное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Хорошее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Отличное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214942" y="5108785"/>
          <a:ext cx="3129280" cy="1174242"/>
        </p:xfrm>
        <a:graphic>
          <a:graphicData uri="http://schemas.openxmlformats.org/drawingml/2006/table">
            <a:tbl>
              <a:tblPr/>
              <a:tblGrid>
                <a:gridCol w="1868805"/>
                <a:gridCol w="1260475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Период выпуска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Значение, </a:t>
                      </a:r>
                      <a:r>
                        <a:rPr lang="en-US" sz="1200" b="0" kern="120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1200" b="0" kern="120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200" b="0" kern="120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руб.</a:t>
                      </a:r>
                      <a:endParaRPr lang="ru-RU" sz="1200" b="0" kern="120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1989-1993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1994-1998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1999-2003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315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2004-2008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330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28596" y="3357562"/>
            <a:ext cx="8929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Корректировки на состояние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4714884"/>
            <a:ext cx="8929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Корректировки на материал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4714884"/>
            <a:ext cx="3967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Корректировки на период выпуска</a:t>
            </a:r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57158" y="5062550"/>
          <a:ext cx="3645535" cy="934787"/>
        </p:xfrm>
        <a:graphic>
          <a:graphicData uri="http://schemas.openxmlformats.org/drawingml/2006/table">
            <a:tbl>
              <a:tblPr/>
              <a:tblGrid>
                <a:gridCol w="1619250"/>
                <a:gridCol w="2026285"/>
              </a:tblGrid>
              <a:tr h="2952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Материал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Поправочный коэффициент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Нержавеющая стать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Углеродистая сталь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500174"/>
            <a:ext cx="8482049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 </a:t>
            </a:r>
            <a:r>
              <a:rPr lang="ru-RU" sz="3000" b="1" dirty="0">
                <a:solidFill>
                  <a:srgbClr val="0070C0"/>
                </a:solidFill>
                <a:latin typeface="Georgia" pitchFamily="18" charset="0"/>
              </a:rPr>
              <a:t>задачи: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Рассчитать стоимость объекта оценки.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Иф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аналога 60%,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Иф</a:t>
            </a:r>
            <a:r>
              <a:rPr lang="en-US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объекта оценки 40%, стоимость аналога 100 т.р.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7158" y="3357563"/>
          <a:ext cx="2571768" cy="857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3" imgW="1409400" imgH="469800" progId="Equation.DSMT4">
                  <p:embed/>
                </p:oleObj>
              </mc:Choice>
              <mc:Fallback>
                <p:oleObj name="Equation" r:id="rId3" imgW="140940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357563"/>
                        <a:ext cx="2571768" cy="857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28596" y="4357694"/>
          <a:ext cx="4572032" cy="778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5" imgW="2539800" imgH="431640" progId="Equation.DSMT4">
                  <p:embed/>
                </p:oleObj>
              </mc:Choice>
              <mc:Fallback>
                <p:oleObj name="Equation" r:id="rId5" imgW="25398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357694"/>
                        <a:ext cx="4572032" cy="7785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5143512"/>
            <a:ext cx="4429418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Стоимость объекта оценки 150 тыс.руб.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714356"/>
            <a:ext cx="6858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№1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(5.2.5)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14348" y="642918"/>
            <a:ext cx="750094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№10 (аналог 5.2.9)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2000240"/>
          <a:ext cx="7715304" cy="4050656"/>
        </p:xfrm>
        <a:graphic>
          <a:graphicData uri="http://schemas.openxmlformats.org/drawingml/2006/table">
            <a:tbl>
              <a:tblPr/>
              <a:tblGrid>
                <a:gridCol w="1928826"/>
                <a:gridCol w="1928826"/>
                <a:gridCol w="1928826"/>
                <a:gridCol w="1928826"/>
              </a:tblGrid>
              <a:tr h="338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Объект оценки</a:t>
                      </a: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Аналог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Аналог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Стоимость, руб.</a:t>
                      </a:r>
                      <a:endParaRPr lang="ru-RU" sz="1800" b="0" i="0" u="none" strike="noStrike"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350 000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2 300 000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Дата предложения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Июнь 2016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Июнь 2016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Июнь 2016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Корректировка на дату предложения</a:t>
                      </a: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Скорректированная стоимость, руб.</a:t>
                      </a: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350 000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2 300 000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Емкостное оборудование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Емкостное оборудование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Емкостное оборудование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Корректировка на вид оборудования</a:t>
                      </a: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Скорректированная стоимость, руб.</a:t>
                      </a: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350 000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2 300 000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НДС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без </a:t>
                      </a: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НДС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 НДС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без НДС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Корректировка на наличие НДС</a:t>
                      </a: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0,847=1/1,18</a:t>
                      </a:r>
                      <a:endParaRPr lang="ru-RU" sz="1200" b="0" dirty="0">
                        <a:solidFill>
                          <a:srgbClr val="FF0000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Скорректированная стоимость, руб.</a:t>
                      </a: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-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296 610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 300 000</a:t>
                      </a:r>
                      <a:endParaRPr lang="ru-RU" sz="1200" b="0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85786" y="642918"/>
            <a:ext cx="7429504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№10 (аналог 5.2.9)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1857361"/>
          <a:ext cx="7929620" cy="4380576"/>
        </p:xfrm>
        <a:graphic>
          <a:graphicData uri="http://schemas.openxmlformats.org/drawingml/2006/table">
            <a:tbl>
              <a:tblPr/>
              <a:tblGrid>
                <a:gridCol w="1982405"/>
                <a:gridCol w="1982405"/>
                <a:gridCol w="1982405"/>
                <a:gridCol w="1982405"/>
              </a:tblGrid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Объект оценки</a:t>
                      </a: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Аналог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Аналог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4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Год производства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2000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1991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78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Корректировка на год производства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78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Скорректированная стоимость, руб.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296 610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 b="0" i="0" u="none" strike="noStrike" kern="1200" baseline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 300 000</a:t>
                      </a:r>
                      <a:endParaRPr lang="ru-RU" sz="1200" b="0" i="0" u="none" strike="noStrike" kern="120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4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Состояние 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хорошее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хорошее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Хорош.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78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Корректировка на состояние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78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Скорректированная стоимость, руб.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296 610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 b="0" i="0" u="none" strike="noStrike" kern="1200" baseline="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 300 000</a:t>
                      </a:r>
                      <a:endParaRPr lang="ru-RU" sz="1200" b="0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4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Материал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err="1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Углер</a:t>
                      </a: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. сталь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Углер. сталь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Нержавеющая сталь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4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Корректировка на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материал</a:t>
                      </a:r>
                      <a:endParaRPr lang="ru-RU" sz="1200" b="1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rgbClr val="FF0000"/>
                          </a:solidFill>
                          <a:latin typeface="Georgia"/>
                          <a:ea typeface="Calibri"/>
                          <a:cs typeface="Times New Roman"/>
                        </a:rPr>
                        <a:t>0,286=1/3,5</a:t>
                      </a:r>
                      <a:endParaRPr lang="ru-RU" sz="1200" b="0" i="0" u="none" strike="noStrike" kern="1200" dirty="0">
                        <a:solidFill>
                          <a:srgbClr val="FF0000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44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Скорректированная стоимость, руб.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296 610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657 143</a:t>
                      </a:r>
                      <a:endParaRPr lang="ru-RU" sz="1200" b="0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120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Расчет коэффициента торможения: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857224" y="642918"/>
            <a:ext cx="7358066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№10 (аналог 5.2.9)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42910" y="1857361"/>
          <a:ext cx="7929620" cy="2833278"/>
        </p:xfrm>
        <a:graphic>
          <a:graphicData uri="http://schemas.openxmlformats.org/drawingml/2006/table">
            <a:tbl>
              <a:tblPr/>
              <a:tblGrid>
                <a:gridCol w="1982405"/>
                <a:gridCol w="1982405"/>
                <a:gridCol w="1982405"/>
                <a:gridCol w="1982405"/>
              </a:tblGrid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Объект оценки</a:t>
                      </a:r>
                      <a:endParaRPr lang="ru-RU" sz="1200" b="1" dirty="0">
                        <a:solidFill>
                          <a:srgbClr val="0066FF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Аналог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FF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Аналог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39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Страна производства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Россия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Россия</a:t>
                      </a:r>
                      <a:endParaRPr lang="ru-RU" sz="1200" b="0" i="0" u="none" strike="noStrike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Россия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39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Корректировка на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страну производства</a:t>
                      </a:r>
                      <a:endParaRPr lang="ru-RU" sz="1200" b="1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1200" b="0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39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Скорректированная стоимость, руб.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296 610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657 143</a:t>
                      </a:r>
                      <a:endParaRPr lang="ru-RU" sz="1200" b="0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39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Масса,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т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1200" b="0" i="0" u="none" strike="noStrike" dirty="0">
                        <a:latin typeface="Arial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39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Корректировка на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массу</a:t>
                      </a:r>
                      <a:endParaRPr lang="ru-RU" sz="1200" b="1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39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Скорректированная стоимость, руб.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408 728</a:t>
                      </a:r>
                      <a:endParaRPr lang="ru-RU" sz="1200" b="0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rgbClr val="0066FF"/>
                          </a:solidFill>
                          <a:latin typeface="Georgia"/>
                          <a:ea typeface="Calibri"/>
                          <a:cs typeface="Times New Roman"/>
                        </a:rPr>
                        <a:t>409 400</a:t>
                      </a:r>
                      <a:endParaRPr lang="ru-RU" sz="1200" b="0" i="0" u="none" strike="noStrike" kern="1200" dirty="0">
                        <a:solidFill>
                          <a:srgbClr val="0066FF"/>
                        </a:solidFill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54142" marR="54142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357158" y="5214950"/>
          <a:ext cx="3822700" cy="137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9" name="Equation" r:id="rId4" imgW="2641320" imgH="1015920" progId="Equation.DSMT4">
                  <p:embed/>
                </p:oleObj>
              </mc:Choice>
              <mc:Fallback>
                <p:oleObj name="Equation" r:id="rId4" imgW="2641320" imgH="1015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5214950"/>
                        <a:ext cx="3822700" cy="1379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3071802" y="3857628"/>
          <a:ext cx="1217335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Equation" r:id="rId6" imgW="1130040" imgH="634680" progId="Equation.DSMT4">
                  <p:embed/>
                </p:oleObj>
              </mc:Choice>
              <mc:Fallback>
                <p:oleObj name="Equation" r:id="rId6" imgW="1130040" imgH="634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857628"/>
                        <a:ext cx="1217335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5240338" y="3929063"/>
          <a:ext cx="11128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Equation" r:id="rId8" imgW="1028520" imgH="482400" progId="Equation.DSMT4">
                  <p:embed/>
                </p:oleObj>
              </mc:Choice>
              <mc:Fallback>
                <p:oleObj name="Equation" r:id="rId8" imgW="102852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929063"/>
                        <a:ext cx="11128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8" name="Object 6"/>
          <p:cNvGraphicFramePr>
            <a:graphicFrameLocks noChangeAspect="1"/>
          </p:cNvGraphicFramePr>
          <p:nvPr/>
        </p:nvGraphicFramePr>
        <p:xfrm>
          <a:off x="7031038" y="3929063"/>
          <a:ext cx="11953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2" name="Equation" r:id="rId10" imgW="1104840" imgH="482400" progId="Equation.DSMT4">
                  <p:embed/>
                </p:oleObj>
              </mc:Choice>
              <mc:Fallback>
                <p:oleObj name="Equation" r:id="rId10" imgW="110484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1038" y="3929063"/>
                        <a:ext cx="119538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643438" y="4714884"/>
            <a:ext cx="428628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Рыночная стоимость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несмонтированного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 емкостного оборудования 409 тыс.руб.  без НДС</a:t>
            </a:r>
          </a:p>
        </p:txBody>
      </p:sp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585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Определить рыночную стоимость токарного станка мощностью 30 кВт, если аналог при мощности 35 кВт стоит 100 000 руб.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Известны величины коэффициентов торможения: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для металлорежущих станков по размерам заготовки – 0,7;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для металлорежущих станков по мощности – 0,8;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для общепромышленного оборудования – 0,6.</a:t>
            </a: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Рыночная  стоимость токарного станка 88,4 тыс. руб.</a:t>
            </a: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№11 (5.2.21)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357158" y="4000504"/>
          <a:ext cx="6221413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1" name="Equation" r:id="rId5" imgW="3174840" imgH="634680" progId="Equation.DSMT4">
                  <p:embed/>
                </p:oleObj>
              </mc:Choice>
              <mc:Fallback>
                <p:oleObj name="Equation" r:id="rId5" imgW="317484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000504"/>
                        <a:ext cx="6221413" cy="129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652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Оборудование может приносить прибыль 1 500 000. Расходы на обслуживание 15% вне зависимости от загруженности,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недозагруженность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10%. Расходы (не помню какие скорее всего переменные) 800 000, ставка капитализации 15 %. Норма возврата 10 %. Рассчитать стоимость.</a:t>
            </a:r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 </a:t>
            </a: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3)</a:t>
            </a:r>
          </a:p>
          <a:p>
            <a:pPr lvl="0"/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Стоимость оборудования составляет 2,17 млн. </a:t>
            </a: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№12 (5.2.11)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642910" y="4000504"/>
          <a:ext cx="58007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6" name="Equation" r:id="rId4" imgW="3009600" imgH="228600" progId="Equation.DSMT4">
                  <p:embed/>
                </p:oleObj>
              </mc:Choice>
              <mc:Fallback>
                <p:oleObj name="Equation" r:id="rId4" imgW="30096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00504"/>
                        <a:ext cx="58007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582613" y="3476625"/>
          <a:ext cx="4648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7" name="Equation" r:id="rId6" imgW="2412720" imgH="228600" progId="Equation.DSMT4">
                  <p:embed/>
                </p:oleObj>
              </mc:Choice>
              <mc:Fallback>
                <p:oleObj name="Equation" r:id="rId6" imgW="24127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3476625"/>
                        <a:ext cx="46482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642910" y="4429132"/>
          <a:ext cx="470058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8" name="Equation" r:id="rId8" imgW="2438280" imgH="419040" progId="Equation.DSMT4">
                  <p:embed/>
                </p:oleObj>
              </mc:Choice>
              <mc:Fallback>
                <p:oleObj name="Equation" r:id="rId8" imgW="243828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429132"/>
                        <a:ext cx="4700587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135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Определить рыночную стоимость производственной линии методом капитализации доходов с использованием следующей информации. Потенциальный валовой доход от использования производственной линии составляет 100 000 руб. в год. Коэффициент недоиспользования равен 10%. Нормативный срок службы – 25 лет, согласно оценкам специалистов, оставшийся срок эксплуатации составляет 20 лет. Операционные затраты составляют 15% от потенциального валового дохода. Ставка дисконтирования составляет 20%. По окончании срока полезного использования объект будет продан по цене, равной действительному валовому доходу начального года. Предполагается линейный возврат капитала. Результат округлить до целых тысяч.</a:t>
            </a: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№13 (5.2.18)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258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algn="just"/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3)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Рыночная  стоимость производственной линии 302 тыс. руб.</a:t>
            </a: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№13 (5.2.18)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428596" y="1785926"/>
          <a:ext cx="28749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2" name="Equation" r:id="rId4" imgW="1587240" imgH="583920" progId="Equation.DSMT4">
                  <p:embed/>
                </p:oleObj>
              </mc:Choice>
              <mc:Fallback>
                <p:oleObj name="Equation" r:id="rId4" imgW="1587240" imgH="583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785926"/>
                        <a:ext cx="2874963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642910" y="4000504"/>
          <a:ext cx="592613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3" name="Equation" r:id="rId6" imgW="3149280" imgH="583920" progId="Equation.DSMT4">
                  <p:embed/>
                </p:oleObj>
              </mc:Choice>
              <mc:Fallback>
                <p:oleObj name="Equation" r:id="rId6" imgW="3149280" imgH="5839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00504"/>
                        <a:ext cx="5926137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595313" y="2857500"/>
          <a:ext cx="47450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4" name="Equation" r:id="rId8" imgW="2463480" imgH="228600" progId="Equation.DSMT4">
                  <p:embed/>
                </p:oleObj>
              </mc:Choice>
              <mc:Fallback>
                <p:oleObj name="Equation" r:id="rId8" imgW="24634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2857500"/>
                        <a:ext cx="4745037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642910" y="3429000"/>
          <a:ext cx="48926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5" name="Equation" r:id="rId10" imgW="2539800" imgH="228600" progId="Equation.DSMT4">
                  <p:embed/>
                </p:oleObj>
              </mc:Choice>
              <mc:Fallback>
                <p:oleObj name="Equation" r:id="rId10" imgW="25398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429000"/>
                        <a:ext cx="48926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14282" y="1285860"/>
            <a:ext cx="8482049" cy="1283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Объект оценки - американский легковой автомобиль с пробегом 30 000 км и возрастом 2 года. Ближайший аналог -  американский легковой автомобиль с пробегом 25 000 км и аналогичном возрастом.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Стоимость нового автомобиля равна 1 000 тыс. руб.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Физический износ рассчитывается по формуле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Иф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= 1-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exp(-ɷ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). 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Зависимость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ɷ 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для расчета износа для легковых автомобилей американского производства: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ɷ 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= 0,055*В + 0,003*П, 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а для автомобилей азиатского производства: </a:t>
            </a:r>
          </a:p>
          <a:p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ɷ 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= 0,065*В + 0,0032*П, 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где П - пробег, в тыс. км, а В - возраст транспортного средства в годах.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Определите абсолютную поправку к цене объекта-аналога в тыс. руб., если использовать методику оценки остаточной стоимости транспортных средств с учетом технического состояния.</a:t>
            </a:r>
          </a:p>
          <a:p>
            <a:r>
              <a:rPr lang="ru-RU" dirty="0" smtClean="0"/>
              <a:t> </a:t>
            </a:r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№14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14282" y="1285860"/>
            <a:ext cx="8482049" cy="1520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ɷ 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= 0,055*В + 0,003*П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ɷ</a:t>
            </a:r>
            <a:r>
              <a:rPr lang="ru-RU" sz="1000" dirty="0" err="1" smtClean="0">
                <a:solidFill>
                  <a:srgbClr val="0070C0"/>
                </a:solidFill>
                <a:latin typeface="Georgia" pitchFamily="18" charset="0"/>
              </a:rPr>
              <a:t>оо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= 0,055*2 + 0,003*30=0,2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   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ɷ</a:t>
            </a:r>
            <a:r>
              <a:rPr lang="ru-RU" sz="1000" dirty="0" err="1" smtClean="0">
                <a:solidFill>
                  <a:srgbClr val="0070C0"/>
                </a:solidFill>
                <a:latin typeface="Georgia" pitchFamily="18" charset="0"/>
              </a:rPr>
              <a:t>оа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= 0,055*2 + 0,003*25=0,185</a:t>
            </a:r>
          </a:p>
          <a:p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И</a:t>
            </a:r>
            <a:r>
              <a:rPr lang="ru-RU" sz="1000" dirty="0" err="1" smtClean="0">
                <a:solidFill>
                  <a:srgbClr val="0070C0"/>
                </a:solidFill>
                <a:latin typeface="Georgia" pitchFamily="18" charset="0"/>
              </a:rPr>
              <a:t>ф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= 1-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exp(-ɷ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)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И</a:t>
            </a:r>
            <a:r>
              <a:rPr lang="ru-RU" sz="1000" dirty="0" err="1" smtClean="0">
                <a:solidFill>
                  <a:srgbClr val="0070C0"/>
                </a:solidFill>
                <a:latin typeface="Georgia" pitchFamily="18" charset="0"/>
              </a:rPr>
              <a:t>фоо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 = 1-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exp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(-0,2)=0,1813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   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И</a:t>
            </a:r>
            <a:r>
              <a:rPr lang="ru-RU" sz="1000" dirty="0" err="1" smtClean="0">
                <a:solidFill>
                  <a:srgbClr val="0070C0"/>
                </a:solidFill>
                <a:latin typeface="Georgia" pitchFamily="18" charset="0"/>
              </a:rPr>
              <a:t>фоа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 = 1-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exp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(-0,185)=0,1689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3)</a:t>
            </a:r>
            <a:r>
              <a:rPr lang="en-US" sz="2000" dirty="0" smtClean="0">
                <a:solidFill>
                  <a:srgbClr val="0070C0"/>
                </a:solidFill>
                <a:latin typeface="Georgia" pitchFamily="18" charset="0"/>
              </a:rPr>
              <a:t>K=(0,1689-0,1813)×1000=-12,4 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тыс. руб.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Абсолютная поправка к цене объекта-аналога -12,4 тыс. руб.</a:t>
            </a: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№14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14282" y="1285860"/>
            <a:ext cx="8482049" cy="1551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Определить оставшийся срок службы горнопроходческой линии. Начало эксплуатации - апрель 2012, дата определения оставшегося срока службы –  январь 2015. Годовая норма выработки 1 045 000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тн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. Оставшийся объем запасов 3,4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млн.тн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. Линия смонтирована под данную выработку, по истечению добычи ее демонтируют.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1,045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тн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. – 1 год</a:t>
            </a:r>
          </a:p>
          <a:p>
            <a:pPr lvl="0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3,4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тн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. – </a:t>
            </a:r>
            <a:r>
              <a:rPr lang="ru-RU" sz="2000" dirty="0" err="1" smtClean="0">
                <a:solidFill>
                  <a:srgbClr val="0070C0"/>
                </a:solidFill>
                <a:latin typeface="Georgia" pitchFamily="18" charset="0"/>
              </a:rPr>
              <a:t>х</a:t>
            </a:r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 лет</a:t>
            </a:r>
          </a:p>
          <a:p>
            <a:pPr lvl="0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х=3,4/1,045=3,25 года или 3 года 3 месяца (0,25=3/12)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Оставшийся срок службы горнопроходческой линии 3 года 3 месяца</a:t>
            </a: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№15 (5.2.13)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25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Рыночная стоимость аналога с износом 40% составляет 100 000 руб. Определить поправочный коэффициент для объекта оценки с износом 60%.</a:t>
            </a: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Поправочный коэффициент  для объекта оценки составит 0,667.</a:t>
            </a: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№2 (5.2.20)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428596" y="2928934"/>
          <a:ext cx="3571900" cy="858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7" name="Equation" r:id="rId4" imgW="1993680" imgH="469800" progId="Equation.DSMT4">
                  <p:embed/>
                </p:oleObj>
              </mc:Choice>
              <mc:Fallback>
                <p:oleObj name="Equation" r:id="rId4" imgW="199368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928934"/>
                        <a:ext cx="3571900" cy="858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585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Определить рыночную стоимость станка в г. Самаре с учетом НДС. Станок был приобретен в Германии за 350 000 евро. Индекс цен на аналогичное оборудование в еврозоне за период с 01.01.1999 по 10.02.2004 составил 1,54, а в период с 10.01.1999 по 15.10.2016 – 2,12.Поставка произведена на условиях DDP (включает таможенное оформление, доставку и монтаж). Дата поставки – 10.02.2004. Дата оценки – 15.10.2016.Таможенная пошлина составляет 10%. Затраты на доставку и монтаж составляют 20%. Курс евро на 10.02.2004 составлял 35,10 руб./евро, а на 15.10.2016 – 70,18 руб./евро.</a:t>
            </a: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Рыночная  стоимость станка в г. Самаре составит 3,9 млн. руб. с НДС</a:t>
            </a:r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№16 (5.2.16)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12642" name="Object 2"/>
          <p:cNvGraphicFramePr>
            <a:graphicFrameLocks noChangeAspect="1"/>
          </p:cNvGraphicFramePr>
          <p:nvPr/>
        </p:nvGraphicFramePr>
        <p:xfrm>
          <a:off x="228600" y="4500563"/>
          <a:ext cx="57864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3" name="Equation" r:id="rId4" imgW="2844720" imgH="419040" progId="Equation.DSMT4">
                  <p:embed/>
                </p:oleObj>
              </mc:Choice>
              <mc:Fallback>
                <p:oleObj name="Equation" r:id="rId4" imgW="284472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00563"/>
                        <a:ext cx="5786438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523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Оборудование произведено в России и вывезено за границу. Там оно стоит 140 000 долл. США с учетом вывозной пошлины. Потом его опять ввезли в Россию. Вывозная пошлина 18%, ввозная 12%. НДС не облагается. Какова стоимость в условиях России.</a:t>
            </a: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sz="2000" dirty="0" smtClean="0">
                <a:solidFill>
                  <a:srgbClr val="0070C0"/>
                </a:solidFill>
                <a:latin typeface="Georgia" pitchFamily="18" charset="0"/>
              </a:rPr>
              <a:t>Рыночная  стоимость оборудования в условиях России                                 118 644 долл. США</a:t>
            </a:r>
            <a:endParaRPr lang="ru-RU" sz="24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№17 (5.2.17)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12642" name="Object 2"/>
          <p:cNvGraphicFramePr>
            <a:graphicFrameLocks noChangeAspect="1"/>
          </p:cNvGraphicFramePr>
          <p:nvPr/>
        </p:nvGraphicFramePr>
        <p:xfrm>
          <a:off x="428596" y="3571876"/>
          <a:ext cx="457358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7" name="Equation" r:id="rId4" imgW="2247840" imgH="419040" progId="Equation.DSMT4">
                  <p:embed/>
                </p:oleObj>
              </mc:Choice>
              <mc:Fallback>
                <p:oleObj name="Equation" r:id="rId4" imgW="224784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571876"/>
                        <a:ext cx="4573588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03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Требуется определить коэффициент физического износа электрогенератора, если известно, что вследствие эксплуатации его КПД снизился с 90 % до                75 %. Показатель степени влияния КПД на стоимость равен 0,8.</a:t>
            </a: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№18 (тест РОО)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2779960"/>
            <a:ext cx="8482049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071942"/>
            <a:ext cx="82868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Коэффициент физического износа электрогенератора составляет 13,5%.</a:t>
            </a:r>
          </a:p>
        </p:txBody>
      </p:sp>
      <p:graphicFrame>
        <p:nvGraphicFramePr>
          <p:cNvPr id="133123" name="Object 3"/>
          <p:cNvGraphicFramePr>
            <a:graphicFrameLocks noChangeAspect="1"/>
          </p:cNvGraphicFramePr>
          <p:nvPr/>
        </p:nvGraphicFramePr>
        <p:xfrm>
          <a:off x="439738" y="3368675"/>
          <a:ext cx="42370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7" name="Equation" r:id="rId5" imgW="2311200" imgH="419040" progId="Equation.DSMT4">
                  <p:embed/>
                </p:oleObj>
              </mc:Choice>
              <mc:Fallback>
                <p:oleObj name="Equation" r:id="rId5" imgW="231120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3368675"/>
                        <a:ext cx="423703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03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Станок в новом состоянии стоит 150 000 руб. Определить износ станка через 7 лет после ввода в эксплуатацию, если планируется, что через 10 лет его остаточная стоимость составит 10 тыс. руб. Через 5 лет проводится плановый капитальный ремонт станка стоимостью 27 000 руб.</a:t>
            </a: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№19 (тест РОО)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3000372"/>
            <a:ext cx="8482049" cy="1074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3)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5072074"/>
            <a:ext cx="82868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Износ станка через 7 лет после ввода в эксплуатацию составляет 60%.</a:t>
            </a: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631825" y="3500438"/>
          <a:ext cx="42703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3" name="Equation" r:id="rId5" imgW="2463480" imgH="431640" progId="Equation.DSMT4">
                  <p:embed/>
                </p:oleObj>
              </mc:Choice>
              <mc:Fallback>
                <p:oleObj name="Equation" r:id="rId5" imgW="24634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3500438"/>
                        <a:ext cx="427037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642910" y="4000504"/>
          <a:ext cx="5767388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4" name="Equation" r:id="rId7" imgW="3327120" imgH="406080" progId="Equation.DSMT4">
                  <p:embed/>
                </p:oleObj>
              </mc:Choice>
              <mc:Fallback>
                <p:oleObj name="Equation" r:id="rId7" imgW="332712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00504"/>
                        <a:ext cx="5767388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642910" y="4429132"/>
          <a:ext cx="1866898" cy="1002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5" name="Equation" r:id="rId9" imgW="1193760" imgH="583920" progId="Equation.DSMT4">
                  <p:embed/>
                </p:oleObj>
              </mc:Choice>
              <mc:Fallback>
                <p:oleObj name="Equation" r:id="rId9" imgW="1193760" imgH="583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429132"/>
                        <a:ext cx="1866898" cy="10021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698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Нормативный срок использование оборудования 20 лет. Межремонтный цикл 5 лет. Восстановление утраченной стоимости после каждого ремонта 40 %. Определить величину износа оборудования к концу третьего межремонтного цикла перед  проведением ремонтных работ.</a:t>
            </a:r>
          </a:p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 Физический износ к концу межремонтного цикла: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 Физический износ после проведение ремонтных работ  к концу третьего межремонтного цикла: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№20 (тест РЖД)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23909" name="Object 5"/>
          <p:cNvGraphicFramePr>
            <a:graphicFrameLocks noChangeAspect="1"/>
          </p:cNvGraphicFramePr>
          <p:nvPr/>
        </p:nvGraphicFramePr>
        <p:xfrm>
          <a:off x="571472" y="3786190"/>
          <a:ext cx="416718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2" name="Equation" r:id="rId5" imgW="2374560" imgH="393480" progId="Equation.DSMT4">
                  <p:embed/>
                </p:oleObj>
              </mc:Choice>
              <mc:Fallback>
                <p:oleObj name="Equation" r:id="rId5" imgW="23745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786190"/>
                        <a:ext cx="4167187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1" name="Object 7"/>
          <p:cNvGraphicFramePr>
            <a:graphicFrameLocks noChangeAspect="1"/>
          </p:cNvGraphicFramePr>
          <p:nvPr/>
        </p:nvGraphicFramePr>
        <p:xfrm>
          <a:off x="571472" y="5214950"/>
          <a:ext cx="58388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3" name="Equation" r:id="rId7" imgW="3327120" imgH="253800" progId="Equation.DSMT4">
                  <p:embed/>
                </p:oleObj>
              </mc:Choice>
              <mc:Fallback>
                <p:oleObj name="Equation" r:id="rId7" imgW="332712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5214950"/>
                        <a:ext cx="5838825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28596" y="5572140"/>
            <a:ext cx="8286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Величина износа оборудования к концу третьего межремонтного цикла перед проведением ремонта составит 55%.</a:t>
            </a:r>
            <a:endParaRPr lang="ru-RU" sz="20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514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Оценивается производственная линия. Возраст производственной линии              4 года, она в хорошем состоянии и соответствует современным стандартам. Однако в последние года на данном сегменте рынка значительно возросла конкуренция. В результате владелец  использует оцениваемую производственную линию только на 70%. Стоимость воспроизводства данной линии составляет 500 000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у.е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. Физический износ производственной линии составляет 20%. Фактор масштаба определен в размере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№21 (тест РЖД)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3714752"/>
            <a:ext cx="8482049" cy="1037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643578"/>
            <a:ext cx="82868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Стоимость  производственной линии 301 тыс. руб.</a:t>
            </a:r>
          </a:p>
        </p:txBody>
      </p:sp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642910" y="4714884"/>
          <a:ext cx="475456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5" name="Equation" r:id="rId5" imgW="2743200" imgH="431640" progId="Equation.DSMT4">
                  <p:embed/>
                </p:oleObj>
              </mc:Choice>
              <mc:Fallback>
                <p:oleObj name="Equation" r:id="rId5" imgW="27432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714884"/>
                        <a:ext cx="475456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1" name="Object 7"/>
          <p:cNvGraphicFramePr>
            <a:graphicFrameLocks noChangeAspect="1"/>
          </p:cNvGraphicFramePr>
          <p:nvPr/>
        </p:nvGraphicFramePr>
        <p:xfrm>
          <a:off x="609600" y="5214938"/>
          <a:ext cx="54578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6" name="Equation" r:id="rId7" imgW="3149280" imgH="406080" progId="Equation.DSMT4">
                  <p:embed/>
                </p:oleObj>
              </mc:Choice>
              <mc:Fallback>
                <p:oleObj name="Equation" r:id="rId7" imgW="314928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14938"/>
                        <a:ext cx="5457825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2" name="Object 8"/>
          <p:cNvGraphicFramePr>
            <a:graphicFrameLocks noChangeAspect="1"/>
          </p:cNvGraphicFramePr>
          <p:nvPr/>
        </p:nvGraphicFramePr>
        <p:xfrm>
          <a:off x="642910" y="4071942"/>
          <a:ext cx="430688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7" name="Equation" r:id="rId9" imgW="2349360" imgH="431640" progId="Equation.DSMT4">
                  <p:embed/>
                </p:oleObj>
              </mc:Choice>
              <mc:Fallback>
                <p:oleObj name="Equation" r:id="rId9" imgW="23493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71942"/>
                        <a:ext cx="4306888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680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Определить стоимость нового производственного модуля. Полная восстановительная стоимость аналогичного модуля 200 000 руб. Годовой объем продукции аналогичного модуля на 15% превышает годовой объем продукции оцениваемого модуля. Годовые операционные расходы оцениваемого модуля составляют 1 200 000 руб., годовые операционные расходы аналогичного модуля  составляют 1 375 000 руб. Срок службы оцениваемого и аналогичного модуля 5 лет. Ставка дохода составляет для оцениваемого и аналогичного модуля составляет 20 % годовых.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Безрисковая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процентная ставка составляет 8% годовых. Возврат капитала осуществляется по методу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Инвуда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№22 (тест РЖД)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763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3)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4)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5)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6)  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Задача №22 (тест РЖД)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642910" y="1785926"/>
          <a:ext cx="51974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Equation" r:id="rId5" imgW="2997000" imgH="609480" progId="Equation.DSMT4">
                  <p:embed/>
                </p:oleObj>
              </mc:Choice>
              <mc:Fallback>
                <p:oleObj name="Equation" r:id="rId5" imgW="299700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1785926"/>
                        <a:ext cx="5197475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28596" y="5429264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Стоимость нового производственного модуля 161 тыс. руб.</a:t>
            </a:r>
            <a:endParaRPr lang="ru-RU" sz="20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642910" y="2643182"/>
          <a:ext cx="5262563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3" name="Equation" r:id="rId7" imgW="3035160" imgH="406080" progId="Equation.DSMT4">
                  <p:embed/>
                </p:oleObj>
              </mc:Choice>
              <mc:Fallback>
                <p:oleObj name="Equation" r:id="rId7" imgW="3035160" imgH="406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643182"/>
                        <a:ext cx="5262563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642910" y="3214686"/>
          <a:ext cx="62103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4" name="Equation" r:id="rId9" imgW="3581280" imgH="406080" progId="Equation.DSMT4">
                  <p:embed/>
                </p:oleObj>
              </mc:Choice>
              <mc:Fallback>
                <p:oleObj name="Equation" r:id="rId9" imgW="358128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214686"/>
                        <a:ext cx="62103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609600" y="3786188"/>
          <a:ext cx="45593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5" name="Equation" r:id="rId11" imgW="2628720" imgH="406080" progId="Equation.DSMT4">
                  <p:embed/>
                </p:oleObj>
              </mc:Choice>
              <mc:Fallback>
                <p:oleObj name="Equation" r:id="rId11" imgW="262872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86188"/>
                        <a:ext cx="45593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0" name="Object 8"/>
          <p:cNvGraphicFramePr>
            <a:graphicFrameLocks noChangeAspect="1"/>
          </p:cNvGraphicFramePr>
          <p:nvPr/>
        </p:nvGraphicFramePr>
        <p:xfrm>
          <a:off x="696913" y="4357688"/>
          <a:ext cx="444976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6" name="Equation" r:id="rId13" imgW="2565360" imgH="406080" progId="Equation.DSMT4">
                  <p:embed/>
                </p:oleObj>
              </mc:Choice>
              <mc:Fallback>
                <p:oleObj name="Equation" r:id="rId13" imgW="256536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4357688"/>
                        <a:ext cx="4449762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1" name="Object 9"/>
          <p:cNvGraphicFramePr>
            <a:graphicFrameLocks noChangeAspect="1"/>
          </p:cNvGraphicFramePr>
          <p:nvPr/>
        </p:nvGraphicFramePr>
        <p:xfrm>
          <a:off x="642910" y="4714884"/>
          <a:ext cx="31924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7" name="Equation" r:id="rId15" imgW="1841400" imgH="609480" progId="Equation.DSMT4">
                  <p:embed/>
                </p:oleObj>
              </mc:Choice>
              <mc:Fallback>
                <p:oleObj name="Equation" r:id="rId15" imgW="1841400" imgH="609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714884"/>
                        <a:ext cx="3192463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541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Стоимость нового  производственного модуля составляет 100 000 руб. Величина чистого операционного дохода от эксплуатации модуля составляет 30 000 рублей в год. После истечения срока службы производственный модуль полностью обесценивается. Ставка дохода составляет 20 % годовых. Определить срок службы производственного модуля, если возврат капитала осуществляется по методу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Инвуда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№23 (тест РЖД)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3571876"/>
            <a:ext cx="848204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 </a:t>
            </a:r>
          </a:p>
          <a:p>
            <a:pPr lvl="0"/>
            <a:endParaRPr lang="ru-RU" sz="1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642910" y="4071942"/>
          <a:ext cx="2649973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3" name="Equation" r:id="rId5" imgW="1612800" imgH="583920" progId="Equation.DSMT4">
                  <p:embed/>
                </p:oleObj>
              </mc:Choice>
              <mc:Fallback>
                <p:oleObj name="Equation" r:id="rId5" imgW="1612800" imgH="583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71942"/>
                        <a:ext cx="2649973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642910" y="4643447"/>
          <a:ext cx="1571636" cy="925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4" name="Equation" r:id="rId7" imgW="1079280" imgH="609480" progId="Equation.DSMT4">
                  <p:embed/>
                </p:oleObj>
              </mc:Choice>
              <mc:Fallback>
                <p:oleObj name="Equation" r:id="rId7" imgW="1079280" imgH="609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643447"/>
                        <a:ext cx="1571636" cy="925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428596" y="5357826"/>
          <a:ext cx="2786081" cy="923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5" name="Equation" r:id="rId9" imgW="1917360" imgH="609480" progId="Equation.DSMT4">
                  <p:embed/>
                </p:oleObj>
              </mc:Choice>
              <mc:Fallback>
                <p:oleObj name="Equation" r:id="rId9" imgW="191736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5357826"/>
                        <a:ext cx="2786081" cy="9233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3286116" y="5500702"/>
          <a:ext cx="1000132" cy="643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6" name="Equation" r:id="rId11" imgW="698400" imgH="431640" progId="Equation.DSMT4">
                  <p:embed/>
                </p:oleObj>
              </mc:Choice>
              <mc:Fallback>
                <p:oleObj name="Equation" r:id="rId11" imgW="6984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500702"/>
                        <a:ext cx="1000132" cy="6435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4357686" y="5429264"/>
          <a:ext cx="1285884" cy="880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7" name="Equation" r:id="rId13" imgW="927000" imgH="609480" progId="Equation.DSMT4">
                  <p:embed/>
                </p:oleObj>
              </mc:Choice>
              <mc:Fallback>
                <p:oleObj name="Equation" r:id="rId13" imgW="927000" imgH="609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5429264"/>
                        <a:ext cx="1285884" cy="880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57158" y="5857892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Срок службы производственного модуля составляет 6 лет</a:t>
            </a:r>
            <a:endParaRPr lang="ru-RU" sz="2000" b="1" dirty="0" smtClean="0">
              <a:solidFill>
                <a:srgbClr val="0070C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86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Для приобретения автомобиля необходимо накопить 15 000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у.е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. Уровень текущего дохода позволяет откладывать на депозитный счет банка 350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у.е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.            в месяц. Банк выплачивает 8% годовых с ежемесячным начислением процентов. Через какое время можно накопить необходимую сумму на депозитном счету?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№24 (тест РЖД)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357158" y="3286124"/>
            <a:ext cx="848204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 </a:t>
            </a:r>
          </a:p>
          <a:p>
            <a:pPr lvl="0"/>
            <a:endParaRPr lang="ru-RU" sz="1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500702"/>
            <a:ext cx="82868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Необходимую сумму на депозитном счету можно накопить за 38 месяцев</a:t>
            </a:r>
          </a:p>
        </p:txBody>
      </p:sp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500034" y="3786190"/>
          <a:ext cx="27305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1" name="Equation" r:id="rId5" imgW="1650960" imgH="609480" progId="Equation.DSMT4">
                  <p:embed/>
                </p:oleObj>
              </mc:Choice>
              <mc:Fallback>
                <p:oleObj name="Equation" r:id="rId5" imgW="1650960" imgH="609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786190"/>
                        <a:ext cx="2730500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3214678" y="3786190"/>
          <a:ext cx="3571875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Equation" r:id="rId7" imgW="2158920" imgH="609480" progId="Equation.DSMT4">
                  <p:embed/>
                </p:oleObj>
              </mc:Choice>
              <mc:Fallback>
                <p:oleObj name="Equation" r:id="rId7" imgW="2158920" imgH="609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786190"/>
                        <a:ext cx="3571875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9" name="Object 9"/>
          <p:cNvGraphicFramePr>
            <a:graphicFrameLocks noChangeAspect="1"/>
          </p:cNvGraphicFramePr>
          <p:nvPr/>
        </p:nvGraphicFramePr>
        <p:xfrm>
          <a:off x="500063" y="4786313"/>
          <a:ext cx="192881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3" name="Equation" r:id="rId9" imgW="1193760" imgH="431640" progId="Equation.DSMT4">
                  <p:embed/>
                </p:oleObj>
              </mc:Choice>
              <mc:Fallback>
                <p:oleObj name="Equation" r:id="rId9" imgW="119376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4786313"/>
                        <a:ext cx="1928812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0" name="Object 10"/>
          <p:cNvGraphicFramePr>
            <a:graphicFrameLocks noChangeAspect="1"/>
          </p:cNvGraphicFramePr>
          <p:nvPr/>
        </p:nvGraphicFramePr>
        <p:xfrm>
          <a:off x="2406650" y="4643438"/>
          <a:ext cx="32591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4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4643438"/>
                        <a:ext cx="3259138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500174"/>
            <a:ext cx="8482049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 </a:t>
            </a:r>
            <a:r>
              <a:rPr lang="ru-RU" sz="3000" b="1" dirty="0">
                <a:solidFill>
                  <a:srgbClr val="0070C0"/>
                </a:solidFill>
                <a:latin typeface="Georgia" pitchFamily="18" charset="0"/>
              </a:rPr>
              <a:t>задачи: </a:t>
            </a: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Затраты на воспроизводство – 400 000 рублей. Эффективный возраст                      – 7 лет, Остаточный срок службы – 5 лет. Функциональное устаревание – 30%. Определить рыночную стоимость.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28596" y="3500438"/>
          <a:ext cx="5857916" cy="533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Equation" r:id="rId3" imgW="2654280" imgH="241200" progId="Equation.DSMT4">
                  <p:embed/>
                </p:oleObj>
              </mc:Choice>
              <mc:Fallback>
                <p:oleObj name="Equation" r:id="rId3" imgW="26542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500438"/>
                        <a:ext cx="5857916" cy="533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714356"/>
            <a:ext cx="6858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№3 (5.2.6)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428596" y="4214818"/>
          <a:ext cx="5715039" cy="85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Equation" r:id="rId6" imgW="2628720" imgH="393480" progId="Equation.DSMT4">
                  <p:embed/>
                </p:oleObj>
              </mc:Choice>
              <mc:Fallback>
                <p:oleObj name="Equation" r:id="rId6" imgW="26287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214818"/>
                        <a:ext cx="5715039" cy="85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86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Владелец технологической линии знает, что через 5 лет потребуется замена одного из агрегатов технологической линии. В момент замены цена нового агрегата будет составлять 300 000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у.е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. Сколько должен положить владелец технологической линии на депозитный счет сегодня, что бы при 8% годовых при ежеквартальном начислении процентов через 5 лет накопить сумму, необходимую для покупки нового агрегата.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№25 (тест РЖД)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3429000"/>
            <a:ext cx="8482049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786322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Владелец технологической линии должен положить на депозитный счет сегодня 202 тыс. руб.</a:t>
            </a:r>
          </a:p>
        </p:txBody>
      </p:sp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428596" y="4071942"/>
          <a:ext cx="495776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4" name="Equation" r:id="rId5" imgW="2997000" imgH="609480" progId="Equation.DSMT4">
                  <p:embed/>
                </p:oleObj>
              </mc:Choice>
              <mc:Fallback>
                <p:oleObj name="Equation" r:id="rId5" imgW="2997000" imgH="609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071942"/>
                        <a:ext cx="4957763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31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Предприятие приобретает оборудование по лизингу стоимостью                           10 000 000 руб. Срок лизинга 8 лет. Годовая процентная ставка (с учетом комиссионных) 20 % годовых с начислением процентов раз в полгода. Выплата платежей по лизингу производится равными суммами 2 раза в год. Рассчитать сумму платежей по лизингу.</a:t>
            </a: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№26 (тест РЖД)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3214686"/>
            <a:ext cx="8482049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4429132"/>
            <a:ext cx="82868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Сумма платежей по лизингу составит 1 278  тыс. руб.</a:t>
            </a:r>
          </a:p>
        </p:txBody>
      </p:sp>
      <p:graphicFrame>
        <p:nvGraphicFramePr>
          <p:cNvPr id="131075" name="Object 3"/>
          <p:cNvGraphicFramePr>
            <a:graphicFrameLocks noChangeAspect="1"/>
          </p:cNvGraphicFramePr>
          <p:nvPr/>
        </p:nvGraphicFramePr>
        <p:xfrm>
          <a:off x="357158" y="3786190"/>
          <a:ext cx="724535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6" name="Equation" r:id="rId5" imgW="4381200" imgH="609480" progId="Equation.DSMT4">
                  <p:embed/>
                </p:oleObj>
              </mc:Choice>
              <mc:Fallback>
                <p:oleObj name="Equation" r:id="rId5" imgW="4381200" imgH="609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786190"/>
                        <a:ext cx="7245350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486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sz="1750" dirty="0" smtClean="0">
                <a:solidFill>
                  <a:srgbClr val="0070C0"/>
                </a:solidFill>
                <a:latin typeface="Georgia" pitchFamily="18" charset="0"/>
              </a:rPr>
              <a:t>Определить стоимость нового  дорожного катка с массой 12 000 кг и шириной полосы 1,6 м, если цена дорожного катка с массой 6 000 кг  и шириной полосы 1,0 м, в месте оценки составляет 10 000 </a:t>
            </a:r>
            <a:r>
              <a:rPr lang="ru-RU" sz="1750" dirty="0" err="1" smtClean="0">
                <a:solidFill>
                  <a:srgbClr val="0070C0"/>
                </a:solidFill>
                <a:latin typeface="Georgia" pitchFamily="18" charset="0"/>
              </a:rPr>
              <a:t>у.е</a:t>
            </a:r>
            <a:r>
              <a:rPr lang="ru-RU" sz="1750" dirty="0" smtClean="0">
                <a:solidFill>
                  <a:srgbClr val="0070C0"/>
                </a:solidFill>
                <a:latin typeface="Georgia" pitchFamily="18" charset="0"/>
              </a:rPr>
              <a:t>. Коэффициент торможения цены для дорожных катков составляет 0,89. При определении функциональной (конструктивно-технической) характеристики масса катка в тоннах учитывается на 100%, а ширина полосы в метрах учитывается на 61%</a:t>
            </a: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№27 (тест РЖД)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3500438"/>
            <a:ext cx="8482049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214950"/>
            <a:ext cx="82868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Стоимость катка составит 18, 2 тыс. руб.</a:t>
            </a:r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328613" y="4143375"/>
          <a:ext cx="85867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1" name="Equation" r:id="rId5" imgW="5486400" imgH="507960" progId="Equation.DSMT4">
                  <p:embed/>
                </p:oleObj>
              </mc:Choice>
              <mc:Fallback>
                <p:oleObj name="Equation" r:id="rId5" imgW="548640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4143375"/>
                        <a:ext cx="8586787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D7F37F2C-BDC9-4584-B74F-7B1E8F543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8736"/>
            <a:ext cx="9144000" cy="82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800" b="1" kern="0" dirty="0" smtClean="0">
                <a:solidFill>
                  <a:srgbClr val="0070C0"/>
                </a:solidFill>
                <a:latin typeface="Georgia" pitchFamily="18" charset="0"/>
                <a:cs typeface="Calibri" pitchFamily="34" charset="0"/>
              </a:rPr>
              <a:t>Успехов вам на экзамене!</a:t>
            </a:r>
          </a:p>
          <a:p>
            <a:pPr eaLnBrk="1" hangingPunct="1"/>
            <a:r>
              <a:rPr lang="ru-RU" sz="4800" b="1" kern="0" dirty="0" smtClean="0">
                <a:solidFill>
                  <a:srgbClr val="0070C0"/>
                </a:solidFill>
                <a:latin typeface="Georgia" pitchFamily="18" charset="0"/>
                <a:cs typeface="Calibri" pitchFamily="34" charset="0"/>
              </a:rPr>
              <a:t>Ни пуха ни пера!!!</a:t>
            </a:r>
            <a:endParaRPr lang="en-US" sz="4800" b="1" kern="0" dirty="0" smtClean="0">
              <a:solidFill>
                <a:srgbClr val="0070C0"/>
              </a:solidFill>
              <a:latin typeface="Georgia" pitchFamily="18" charset="0"/>
              <a:cs typeface="Calibri" pitchFamily="34" charset="0"/>
            </a:endParaRPr>
          </a:p>
          <a:p>
            <a:pPr eaLnBrk="1" hangingPunct="1"/>
            <a:endParaRPr lang="en-US" sz="3200" b="1" kern="0" dirty="0" smtClean="0">
              <a:solidFill>
                <a:srgbClr val="0070C0"/>
              </a:solidFill>
              <a:latin typeface="Georgia" pitchFamily="18" charset="0"/>
              <a:cs typeface="Calibri" pitchFamily="34" charset="0"/>
            </a:endParaRPr>
          </a:p>
          <a:p>
            <a:pPr eaLnBrk="1" hangingPunct="1"/>
            <a:endParaRPr lang="ru-RU" sz="3200" b="1" kern="0" dirty="0">
              <a:solidFill>
                <a:srgbClr val="0070C0"/>
              </a:solidFill>
              <a:latin typeface="Georgia" pitchFamily="18" charset="0"/>
              <a:cs typeface="Calibri" pitchFamily="34" charset="0"/>
            </a:endParaRPr>
          </a:p>
        </p:txBody>
      </p:sp>
      <p:pic>
        <p:nvPicPr>
          <p:cNvPr id="152578" name="Picture 2" descr="C:\Users\Ирин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428868"/>
            <a:ext cx="3268122" cy="3976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406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500174"/>
            <a:ext cx="8482049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714356"/>
            <a:ext cx="6858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№3 (5.2.6)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/>
          <a:srcRect l="24707" t="34180" r="18741" b="9179"/>
          <a:stretch>
            <a:fillRect/>
          </a:stretch>
        </p:blipFill>
        <p:spPr bwMode="auto">
          <a:xfrm>
            <a:off x="1071538" y="1714488"/>
            <a:ext cx="773870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500174"/>
            <a:ext cx="8482049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500438"/>
            <a:ext cx="5684569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Ответ: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Рыночная стоимость объекта оценки 117,6 тыс.руб.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714356"/>
            <a:ext cx="6858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№3 (5.2.6)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785786" y="2857496"/>
          <a:ext cx="6978670" cy="470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6" name="Equation" r:id="rId4" imgW="3377880" imgH="228600" progId="Equation.DSMT4">
                  <p:embed/>
                </p:oleObj>
              </mc:Choice>
              <mc:Fallback>
                <p:oleObj name="Equation" r:id="rId4" imgW="33778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857496"/>
                        <a:ext cx="6978670" cy="470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785786" y="2071678"/>
          <a:ext cx="3110733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7" name="Equation" r:id="rId6" imgW="1714320" imgH="393480" progId="Equation.DSMT4">
                  <p:embed/>
                </p:oleObj>
              </mc:Choice>
              <mc:Fallback>
                <p:oleObj name="Equation" r:id="rId6" imgW="17143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071678"/>
                        <a:ext cx="3110733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7158" y="1500174"/>
            <a:ext cx="4572000" cy="1769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505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Условие:</a:t>
            </a:r>
          </a:p>
          <a:p>
            <a:pPr marL="0" lvl="1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Объект построен в 2009 г., введён в эксплуатацию в 2010 г. Нормативный срок службы 25 лет. Экспертами определено, что остаточный срок службы равен 15. Определить физический износ. </a:t>
            </a:r>
          </a:p>
          <a:p>
            <a:pPr marL="0" lvl="1"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Georgia" pitchFamily="18" charset="0"/>
              </a:rPr>
              <a:t>     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72152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№4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428596" y="3143248"/>
          <a:ext cx="72866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39" name="Equation" r:id="rId5" imgW="4152600" imgH="393480" progId="Equation.DSMT4">
                  <p:embed/>
                </p:oleObj>
              </mc:Choice>
              <mc:Fallback>
                <p:oleObj name="Equation" r:id="rId5" imgW="4152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143248"/>
                        <a:ext cx="728662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57158" y="4000504"/>
            <a:ext cx="82868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0070C0"/>
                </a:solidFill>
                <a:latin typeface="Georgia" pitchFamily="18" charset="0"/>
              </a:rPr>
              <a:t>Ответ:</a:t>
            </a:r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Физический износ составляет 40%.</a:t>
            </a:r>
          </a:p>
        </p:txBody>
      </p:sp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Условие </a:t>
            </a:r>
            <a:r>
              <a:rPr lang="ru-RU" sz="3000" b="1" dirty="0">
                <a:solidFill>
                  <a:srgbClr val="0070C0"/>
                </a:solidFill>
                <a:latin typeface="Georgia" pitchFamily="18" charset="0"/>
              </a:rPr>
              <a:t>задачи: </a:t>
            </a: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Необходимо определить рыночную стоимость </a:t>
            </a:r>
            <a:r>
              <a:rPr lang="ru-RU" dirty="0" err="1" smtClean="0">
                <a:solidFill>
                  <a:srgbClr val="0070C0"/>
                </a:solidFill>
                <a:latin typeface="Georgia" pitchFamily="18" charset="0"/>
              </a:rPr>
              <a:t>четырехдвигательного</a:t>
            </a:r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 самолета. Исходные данные для оценки: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стоимость аналога составляет 25 млн. руб.;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скидка на торг составляет 10%;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аналог имеет наработку двигателей равную половине требуемых межремонтных ресурсов;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двигатели объекта оценки имеют налет 14 000 часов;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межремонтный налет часов до капитального ремонта составляет 18 000 часов;</a:t>
            </a:r>
          </a:p>
          <a:p>
            <a:pPr lvl="0"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- стоимость ремонта двигателя – 2,5 млн. руб. по остальным характеристикам и наработке ресурсов объект оценки и аналог идентичны.</a:t>
            </a:r>
            <a:endParaRPr lang="ru-RU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6858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№5 (5.2.8)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Эксперт Ассоциации «СРОО «Экспертный совет» </a:t>
            </a:r>
          </a:p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             </a:t>
            </a: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Минаева Ирина Ивановна  </a:t>
            </a:r>
            <a:endParaRPr lang="ru-RU" sz="2000" b="1" dirty="0">
              <a:solidFill>
                <a:schemeClr val="tx1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9AFF546-7BC6-46C4-A682-B54E757F8EE6}"/>
              </a:ext>
            </a:extLst>
          </p:cNvPr>
          <p:cNvSpPr/>
          <p:nvPr/>
        </p:nvSpPr>
        <p:spPr>
          <a:xfrm>
            <a:off x="285720" y="1357298"/>
            <a:ext cx="8482049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Решение:</a:t>
            </a:r>
          </a:p>
          <a:p>
            <a:pPr algn="just"/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1)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2)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Georgia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b="1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ru-RU" sz="3000" b="1" dirty="0" smtClean="0">
                <a:solidFill>
                  <a:srgbClr val="0070C0"/>
                </a:solidFill>
                <a:latin typeface="Georgia" pitchFamily="18" charset="0"/>
              </a:rPr>
              <a:t>                                                                   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3000" dirty="0" smtClean="0">
              <a:solidFill>
                <a:srgbClr val="0070C0"/>
              </a:solidFill>
              <a:latin typeface="Georgia" pitchFamily="18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357290" y="642918"/>
            <a:ext cx="6858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kern="0" dirty="0">
                <a:solidFill>
                  <a:srgbClr val="0070C0"/>
                </a:solidFill>
                <a:latin typeface="Georgia" pitchFamily="18" charset="0"/>
              </a:rPr>
              <a:t>Задача </a:t>
            </a:r>
            <a:r>
              <a:rPr lang="ru-RU" sz="4000" b="1" kern="0" dirty="0" smtClean="0">
                <a:solidFill>
                  <a:srgbClr val="0070C0"/>
                </a:solidFill>
                <a:latin typeface="Georgia" pitchFamily="18" charset="0"/>
              </a:rPr>
              <a:t>№5 (5.2.8)</a:t>
            </a:r>
            <a:r>
              <a:rPr lang="en-US" sz="4000" b="1" kern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endParaRPr lang="ru-RU" sz="4000" b="1" kern="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1615006" cy="519883"/>
          </a:xfrm>
          <a:prstGeom prst="rect">
            <a:avLst/>
          </a:prstGeom>
        </p:spPr>
      </p:pic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571472" y="1785926"/>
          <a:ext cx="3575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7" name="Equation" r:id="rId4" imgW="1511280" imgH="393480" progId="Equation.DSMT4">
                  <p:embed/>
                </p:oleObj>
              </mc:Choice>
              <mc:Fallback>
                <p:oleObj name="Equation" r:id="rId4" imgW="1511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785926"/>
                        <a:ext cx="357505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571472" y="2643182"/>
          <a:ext cx="4429156" cy="78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Equation" r:id="rId6" imgW="2082600" imgH="393480" progId="Equation.DSMT4">
                  <p:embed/>
                </p:oleObj>
              </mc:Choice>
              <mc:Fallback>
                <p:oleObj name="Equation" r:id="rId6" imgW="20826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643182"/>
                        <a:ext cx="4429156" cy="78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642910" y="3571876"/>
          <a:ext cx="4687896" cy="48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8" imgW="2197080" imgH="241200" progId="Equation.DSMT4">
                  <p:embed/>
                </p:oleObj>
              </mc:Choice>
              <mc:Fallback>
                <p:oleObj name="Equation" r:id="rId8" imgW="21970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876"/>
                        <a:ext cx="4687896" cy="48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642910" y="4000504"/>
          <a:ext cx="4786346" cy="797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tion" r:id="rId10" imgW="2209680" imgH="393480" progId="Equation.DSMT4">
                  <p:embed/>
                </p:oleObj>
              </mc:Choice>
              <mc:Fallback>
                <p:oleObj name="Equation" r:id="rId10" imgW="22096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000504"/>
                        <a:ext cx="4786346" cy="7979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642910" y="4857760"/>
          <a:ext cx="5143536" cy="501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tion" r:id="rId12" imgW="2323800" imgH="241200" progId="Equation.DSMT4">
                  <p:embed/>
                </p:oleObj>
              </mc:Choice>
              <mc:Fallback>
                <p:oleObj name="Equation" r:id="rId12" imgW="232380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857760"/>
                        <a:ext cx="5143536" cy="501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6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30609</TotalTime>
  <Words>3014</Words>
  <Application>Microsoft Office PowerPoint</Application>
  <PresentationFormat>Экран (4:3)</PresentationFormat>
  <Paragraphs>1577</Paragraphs>
  <Slides>43</Slides>
  <Notes>15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9" baseType="lpstr">
      <vt:lpstr>Arial</vt:lpstr>
      <vt:lpstr>Calibri</vt:lpstr>
      <vt:lpstr>Georgia</vt:lpstr>
      <vt:lpstr>Times New Roman</vt:lpstr>
      <vt:lpstr>Оформление по умолчанию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недвижимости</dc:title>
  <dc:creator>1</dc:creator>
  <cp:lastModifiedBy>RCOE</cp:lastModifiedBy>
  <cp:revision>899</cp:revision>
  <cp:lastPrinted>2017-09-04T09:42:07Z</cp:lastPrinted>
  <dcterms:created xsi:type="dcterms:W3CDTF">2008-06-01T08:07:10Z</dcterms:created>
  <dcterms:modified xsi:type="dcterms:W3CDTF">2017-10-05T10:57:18Z</dcterms:modified>
</cp:coreProperties>
</file>